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v>Лимон</c:v>
          </c:tx>
          <c:spPr>
            <a:solidFill>
              <a:srgbClr val="FFFF00"/>
            </a:solidFill>
          </c:spPr>
          <c:val>
            <c:numLit>
              <c:formatCode>General</c:formatCode>
              <c:ptCount val="1"/>
              <c:pt idx="0">
                <c:v>32</c:v>
              </c:pt>
            </c:numLit>
          </c:val>
        </c:ser>
        <c:ser>
          <c:idx val="1"/>
          <c:order val="1"/>
          <c:tx>
            <c:v>морковь</c:v>
          </c:tx>
          <c:spPr>
            <a:solidFill>
              <a:srgbClr val="FF3300"/>
            </a:solidFill>
          </c:spPr>
          <c:val>
            <c:numLit>
              <c:formatCode>General</c:formatCode>
              <c:ptCount val="1"/>
              <c:pt idx="0">
                <c:v>7</c:v>
              </c:pt>
            </c:numLit>
          </c:val>
        </c:ser>
        <c:ser>
          <c:idx val="2"/>
          <c:order val="2"/>
          <c:tx>
            <c:v>картофель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val>
            <c:numLit>
              <c:formatCode>General</c:formatCode>
              <c:ptCount val="1"/>
              <c:pt idx="0">
                <c:v>5</c:v>
              </c:pt>
            </c:numLit>
          </c:val>
        </c:ser>
        <c:gapWidth val="55"/>
        <c:axId val="44298624"/>
        <c:axId val="44300160"/>
      </c:barChart>
      <c:catAx>
        <c:axId val="44298624"/>
        <c:scaling>
          <c:orientation val="minMax"/>
        </c:scaling>
        <c:delete val="1"/>
        <c:axPos val="b"/>
        <c:majorTickMark val="none"/>
        <c:tickLblPos val="none"/>
        <c:crossAx val="44300160"/>
        <c:crosses val="autoZero"/>
        <c:auto val="1"/>
        <c:lblAlgn val="ctr"/>
        <c:lblOffset val="100"/>
      </c:catAx>
      <c:valAx>
        <c:axId val="44300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44298624"/>
        <c:crosses val="autoZero"/>
        <c:crossBetween val="between"/>
      </c:valAx>
    </c:plotArea>
    <c:legend>
      <c:legendPos val="r"/>
      <c:txPr>
        <a:bodyPr/>
        <a:lstStyle/>
        <a:p>
          <a:pPr>
            <a:defRPr sz="2400" b="1">
              <a:solidFill>
                <a:srgbClr val="7030A0"/>
              </a:solidFill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общеобразовательное учреждение «Лицей № 40»</a:t>
            </a:r>
            <a:b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Лимонные часы</a:t>
            </a:r>
            <a:r>
              <a:rPr lang="ru-RU" sz="1600" b="1" i="1" dirty="0" smtClean="0">
                <a:solidFill>
                  <a:srgbClr val="7030A0"/>
                </a:solidFill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лист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4038600" cy="28472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6972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 algn="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Панасюженков Фёдор</a:t>
            </a:r>
          </a:p>
          <a:p>
            <a:pPr algn="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ученик 4 «В» класса</a:t>
            </a:r>
          </a:p>
          <a:p>
            <a:pPr algn="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учитель: Морозова Е.А. </a:t>
            </a: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1026" name="WordArt 7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7056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54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54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62150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Петрозаводск 2014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5616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Список источников и литературы: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86106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rgbClr val="7030A0"/>
                </a:solidFill>
              </a:rPr>
              <a:t>Иванов Б.С. Электронные самоделки. М., Просвещение, 1993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Тарасов Б.В. Самоделки школьника. М., Просвещение, 1977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u="sng" dirty="0" smtClean="0">
                <a:solidFill>
                  <a:srgbClr val="7030A0"/>
                </a:solidFill>
              </a:rPr>
              <a:t>http://www.galileo-tv.ru/</a:t>
            </a:r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http://ru.wikipedia.org/wiki/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watch-1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768685"/>
            <a:ext cx="5111750" cy="4861842"/>
          </a:xfrm>
        </p:spPr>
      </p:pic>
    </p:spTree>
  </p:cSld>
  <p:clrMapOvr>
    <a:masterClrMapping/>
  </p:clrMapOvr>
  <p:transition advTm="13291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em131_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3171" y="1600200"/>
            <a:ext cx="4517658" cy="4525963"/>
          </a:xfr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ransition advTm="5351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4929198"/>
            <a:ext cx="77153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Методы исследования: эксперимент,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наблюдение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928802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Задачи: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14620"/>
            <a:ext cx="250033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Изготовить «лимонную»,     «морковную»,   «картофельную» батарейки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143248"/>
            <a:ext cx="25717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Пронаблюдать за работой батареек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714620"/>
            <a:ext cx="207170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Узнать, какая батарейка работала дольше и почему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71480"/>
            <a:ext cx="76438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Цель: изучение электрического тока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1809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428891"/>
          </a:xfrm>
        </p:spPr>
        <p:txBody>
          <a:bodyPr anchor="ctr"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Гипотеза: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000372"/>
            <a:ext cx="6400800" cy="268129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Электрическая батарейка может работать на фруктовом и 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овощном соке!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7706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такое электрический ток?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1. Электрический </a:t>
            </a:r>
            <a:r>
              <a:rPr lang="ru-RU" b="1" dirty="0">
                <a:solidFill>
                  <a:srgbClr val="7030A0"/>
                </a:solidFill>
              </a:rPr>
              <a:t>ток – это движение очень маленьких частиц </a:t>
            </a:r>
            <a:r>
              <a:rPr lang="ru-RU" b="1" dirty="0" smtClean="0">
                <a:solidFill>
                  <a:srgbClr val="7030A0"/>
                </a:solidFill>
              </a:rPr>
              <a:t>(электронов) с </a:t>
            </a:r>
            <a:r>
              <a:rPr lang="ru-RU" b="1" dirty="0">
                <a:solidFill>
                  <a:srgbClr val="7030A0"/>
                </a:solidFill>
              </a:rPr>
              <a:t>электрическим </a:t>
            </a:r>
            <a:r>
              <a:rPr lang="ru-RU" b="1" dirty="0" smtClean="0">
                <a:solidFill>
                  <a:srgbClr val="7030A0"/>
                </a:solidFill>
              </a:rPr>
              <a:t>зарядом.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 </a:t>
            </a:r>
            <a:r>
              <a:rPr lang="ru-RU" b="1" dirty="0">
                <a:solidFill>
                  <a:srgbClr val="7030A0"/>
                </a:solidFill>
              </a:rPr>
              <a:t>Если опущенные в кислую или соленую жидкость кусочки металла (теперь их называют электроды) соединить в воздухе проволокой, то по этой проволоке и по жидкости потечет электрический </a:t>
            </a:r>
            <a:r>
              <a:rPr lang="ru-RU" b="1" dirty="0" smtClean="0">
                <a:solidFill>
                  <a:srgbClr val="7030A0"/>
                </a:solidFill>
              </a:rPr>
              <a:t>ток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 advTm="28595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Шаг 1. С помощью металлических пластинок из меди, цинка, латуни, алюминия и обычных лимонов собираем батарейку и подключаем к электронным часам. Часы пошли!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0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ransition advTm="14587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Шаг 2. С помощью этих же металлических пластинок и моркови собираем «морковную» батарейку. Часы вновь точно отсчитывают время.</a:t>
            </a:r>
            <a:endParaRPr lang="ru-RU" sz="2400" dirty="0"/>
          </a:p>
        </p:txBody>
      </p:sp>
      <p:pic>
        <p:nvPicPr>
          <p:cNvPr id="4" name="Содержимое 3" descr="IMG_0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ransition advTm="13821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Шаг 3. Продолжаем эксперимент с «картофельной» батарейкой. Часы работают точно и на этой овощной батарейке.</a:t>
            </a:r>
            <a:endParaRPr lang="ru-RU" sz="2400" dirty="0"/>
          </a:p>
        </p:txBody>
      </p:sp>
      <p:pic>
        <p:nvPicPr>
          <p:cNvPr id="4" name="Содержимое 3" descr="IMG_04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ransition advTm="8783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Результаты наблюдения за работой батареек заносим в таблицу.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8" y="1600200"/>
          <a:ext cx="8258202" cy="4993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67"/>
                <a:gridCol w="1376367"/>
                <a:gridCol w="1376367"/>
                <a:gridCol w="1376367"/>
                <a:gridCol w="1376367"/>
                <a:gridCol w="1376367"/>
              </a:tblGrid>
              <a:tr h="787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фрукт/овощ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время начала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окончания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0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Медь, цинк, латунь, алюминий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лимоны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14:10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16 октября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17:20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19 ноября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0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Медь, цинк, латунь, алюминий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морковь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17:30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19 ноября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14:00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25 ноября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806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Медь, цинк, латунь, алюминий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18:25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25 ноября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19:00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30 ноября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11888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Вывод: Лимонные часы работали дольше морковных и картофельных. Лимонная батарейка оказалась самой работоспособной потому, что этот фрукт самый кислый и сочный.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600200"/>
          <a:ext cx="790101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428736"/>
            <a:ext cx="553998" cy="4286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Количество дней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26817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37ACE6487AF34BB535D83A78BD6E51" ma:contentTypeVersion="0" ma:contentTypeDescription="Создание документа." ma:contentTypeScope="" ma:versionID="5117ba6080721995131d4207ad133fa0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8E788FC-1B05-4A67-A65B-D7AE357961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F08E7-6F7F-40B9-8FA7-9E02F3A45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C39872-7909-4318-A31D-82AA5D6C67C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326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«Лицей № 40»    Лимонные часы </vt:lpstr>
      <vt:lpstr>Слайд 2</vt:lpstr>
      <vt:lpstr>Гипотеза:</vt:lpstr>
      <vt:lpstr>Что такое электрический ток?</vt:lpstr>
      <vt:lpstr>Шаг 1. С помощью металлических пластинок из меди, цинка, латуни, алюминия и обычных лимонов собираем батарейку и подключаем к электронным часам. Часы пошли!</vt:lpstr>
      <vt:lpstr>Шаг 2. С помощью этих же металлических пластинок и моркови собираем «морковную» батарейку. Часы вновь точно отсчитывают время.</vt:lpstr>
      <vt:lpstr>Шаг 3. Продолжаем эксперимент с «картофельной» батарейкой. Часы работают точно и на этой овощной батарейке.</vt:lpstr>
      <vt:lpstr>Результаты наблюдения за работой батареек заносим в таблицу.</vt:lpstr>
      <vt:lpstr>Вывод: Лимонные часы работали дольше морковных и картофельных. Лимонная батарейка оказалась самой работоспособной потому, что этот фрукт самый кислый и сочный.</vt:lpstr>
      <vt:lpstr>Список источников и литературы: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ЛИМОННЫЕ ЧАСЫ</dc:title>
  <dc:creator>user</dc:creator>
  <cp:lastModifiedBy>teacher4</cp:lastModifiedBy>
  <cp:revision>38</cp:revision>
  <dcterms:created xsi:type="dcterms:W3CDTF">2012-12-01T13:30:27Z</dcterms:created>
  <dcterms:modified xsi:type="dcterms:W3CDTF">2014-02-08T07:27:05Z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0x0101007537ACE6487AF34BB535D83A78BD6E51</vt:lpwstr>
  </property>
</Properties>
</file>